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620" r:id="rId3"/>
    <p:sldId id="621" r:id="rId4"/>
    <p:sldId id="619" r:id="rId5"/>
    <p:sldId id="257" r:id="rId6"/>
    <p:sldId id="617" r:id="rId7"/>
    <p:sldId id="625" r:id="rId8"/>
    <p:sldId id="626" r:id="rId9"/>
    <p:sldId id="618" r:id="rId10"/>
    <p:sldId id="259" r:id="rId11"/>
    <p:sldId id="622" r:id="rId12"/>
    <p:sldId id="623" r:id="rId13"/>
    <p:sldId id="628" r:id="rId14"/>
    <p:sldId id="629" r:id="rId15"/>
    <p:sldId id="627" r:id="rId16"/>
    <p:sldId id="630" r:id="rId17"/>
    <p:sldId id="631" r:id="rId18"/>
    <p:sldId id="632" r:id="rId19"/>
    <p:sldId id="633" r:id="rId20"/>
    <p:sldId id="634" r:id="rId21"/>
    <p:sldId id="635" r:id="rId22"/>
    <p:sldId id="636" r:id="rId23"/>
    <p:sldId id="63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434C3-BA22-45B5-9BC1-EFB9EEB2EC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033278-C758-4ADF-935B-86B8269F86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6F11DC-3CF1-4F37-A2C9-F743D4EFBBCB}"/>
              </a:ext>
            </a:extLst>
          </p:cNvPr>
          <p:cNvSpPr>
            <a:spLocks noGrp="1"/>
          </p:cNvSpPr>
          <p:nvPr>
            <p:ph type="dt" sz="half" idx="10"/>
          </p:nvPr>
        </p:nvSpPr>
        <p:spPr/>
        <p:txBody>
          <a:bodyPr/>
          <a:lstStyle/>
          <a:p>
            <a:fld id="{ED351071-DCE1-473D-B430-69BAE350A66D}" type="datetimeFigureOut">
              <a:rPr lang="en-US" smtClean="0"/>
              <a:t>1/20/2020</a:t>
            </a:fld>
            <a:endParaRPr lang="en-US" dirty="0"/>
          </a:p>
        </p:txBody>
      </p:sp>
      <p:sp>
        <p:nvSpPr>
          <p:cNvPr id="5" name="Footer Placeholder 4">
            <a:extLst>
              <a:ext uri="{FF2B5EF4-FFF2-40B4-BE49-F238E27FC236}">
                <a16:creationId xmlns:a16="http://schemas.microsoft.com/office/drawing/2014/main" id="{ACA8F8B9-C904-4541-870A-37A3DE9A114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1A8C280-4964-49DD-A5A8-3EA806E23F59}"/>
              </a:ext>
            </a:extLst>
          </p:cNvPr>
          <p:cNvSpPr>
            <a:spLocks noGrp="1"/>
          </p:cNvSpPr>
          <p:nvPr>
            <p:ph type="sldNum" sz="quarter" idx="12"/>
          </p:nvPr>
        </p:nvSpPr>
        <p:spPr/>
        <p:txBody>
          <a:bodyPr/>
          <a:lstStyle/>
          <a:p>
            <a:fld id="{87056964-0B10-4776-B190-D1DC21F3A23A}" type="slidenum">
              <a:rPr lang="en-US" smtClean="0"/>
              <a:t>‹#›</a:t>
            </a:fld>
            <a:endParaRPr lang="en-US" dirty="0"/>
          </a:p>
        </p:txBody>
      </p:sp>
    </p:spTree>
    <p:extLst>
      <p:ext uri="{BB962C8B-B14F-4D97-AF65-F5344CB8AC3E}">
        <p14:creationId xmlns:p14="http://schemas.microsoft.com/office/powerpoint/2010/main" val="3981656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84957-AB1C-4A7B-98EA-DA5B9154AF5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35D0A7-76B9-4EF8-B634-47483CA519B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D344A1-DF3B-44DE-85A4-C4626468977B}"/>
              </a:ext>
            </a:extLst>
          </p:cNvPr>
          <p:cNvSpPr>
            <a:spLocks noGrp="1"/>
          </p:cNvSpPr>
          <p:nvPr>
            <p:ph type="dt" sz="half" idx="10"/>
          </p:nvPr>
        </p:nvSpPr>
        <p:spPr/>
        <p:txBody>
          <a:bodyPr/>
          <a:lstStyle/>
          <a:p>
            <a:fld id="{ED351071-DCE1-473D-B430-69BAE350A66D}" type="datetimeFigureOut">
              <a:rPr lang="en-US" smtClean="0"/>
              <a:t>1/20/2020</a:t>
            </a:fld>
            <a:endParaRPr lang="en-US" dirty="0"/>
          </a:p>
        </p:txBody>
      </p:sp>
      <p:sp>
        <p:nvSpPr>
          <p:cNvPr id="5" name="Footer Placeholder 4">
            <a:extLst>
              <a:ext uri="{FF2B5EF4-FFF2-40B4-BE49-F238E27FC236}">
                <a16:creationId xmlns:a16="http://schemas.microsoft.com/office/drawing/2014/main" id="{FB122CC3-3521-4FDC-9145-D9DE72C9BFF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6666CD2-CCC6-4B9D-95D0-6A8DFAA5C27E}"/>
              </a:ext>
            </a:extLst>
          </p:cNvPr>
          <p:cNvSpPr>
            <a:spLocks noGrp="1"/>
          </p:cNvSpPr>
          <p:nvPr>
            <p:ph type="sldNum" sz="quarter" idx="12"/>
          </p:nvPr>
        </p:nvSpPr>
        <p:spPr/>
        <p:txBody>
          <a:bodyPr/>
          <a:lstStyle/>
          <a:p>
            <a:fld id="{87056964-0B10-4776-B190-D1DC21F3A23A}" type="slidenum">
              <a:rPr lang="en-US" smtClean="0"/>
              <a:t>‹#›</a:t>
            </a:fld>
            <a:endParaRPr lang="en-US" dirty="0"/>
          </a:p>
        </p:txBody>
      </p:sp>
    </p:spTree>
    <p:extLst>
      <p:ext uri="{BB962C8B-B14F-4D97-AF65-F5344CB8AC3E}">
        <p14:creationId xmlns:p14="http://schemas.microsoft.com/office/powerpoint/2010/main" val="4274285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AB0D33-6FA8-4115-AE14-7A4FD78D38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39CEC18-4A3B-4BB6-9301-9FD6A123A80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344AEB-4FE2-4AE4-8525-E631D5C6B57A}"/>
              </a:ext>
            </a:extLst>
          </p:cNvPr>
          <p:cNvSpPr>
            <a:spLocks noGrp="1"/>
          </p:cNvSpPr>
          <p:nvPr>
            <p:ph type="dt" sz="half" idx="10"/>
          </p:nvPr>
        </p:nvSpPr>
        <p:spPr/>
        <p:txBody>
          <a:bodyPr/>
          <a:lstStyle/>
          <a:p>
            <a:fld id="{ED351071-DCE1-473D-B430-69BAE350A66D}" type="datetimeFigureOut">
              <a:rPr lang="en-US" smtClean="0"/>
              <a:t>1/20/2020</a:t>
            </a:fld>
            <a:endParaRPr lang="en-US" dirty="0"/>
          </a:p>
        </p:txBody>
      </p:sp>
      <p:sp>
        <p:nvSpPr>
          <p:cNvPr id="5" name="Footer Placeholder 4">
            <a:extLst>
              <a:ext uri="{FF2B5EF4-FFF2-40B4-BE49-F238E27FC236}">
                <a16:creationId xmlns:a16="http://schemas.microsoft.com/office/drawing/2014/main" id="{3F5BB2D5-16FF-4B31-B7D6-C1BF8350C54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AC08315-4B77-44BE-820B-3F0DCEFCB011}"/>
              </a:ext>
            </a:extLst>
          </p:cNvPr>
          <p:cNvSpPr>
            <a:spLocks noGrp="1"/>
          </p:cNvSpPr>
          <p:nvPr>
            <p:ph type="sldNum" sz="quarter" idx="12"/>
          </p:nvPr>
        </p:nvSpPr>
        <p:spPr/>
        <p:txBody>
          <a:bodyPr/>
          <a:lstStyle/>
          <a:p>
            <a:fld id="{87056964-0B10-4776-B190-D1DC21F3A23A}" type="slidenum">
              <a:rPr lang="en-US" smtClean="0"/>
              <a:t>‹#›</a:t>
            </a:fld>
            <a:endParaRPr lang="en-US" dirty="0"/>
          </a:p>
        </p:txBody>
      </p:sp>
    </p:spTree>
    <p:extLst>
      <p:ext uri="{BB962C8B-B14F-4D97-AF65-F5344CB8AC3E}">
        <p14:creationId xmlns:p14="http://schemas.microsoft.com/office/powerpoint/2010/main" val="611395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A5DD-8A08-4E42-B39D-A5179CAA2A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961FF4-843D-4490-B6A6-4E825727F33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1E4847-CCA8-4244-A952-17FA7FF9568F}"/>
              </a:ext>
            </a:extLst>
          </p:cNvPr>
          <p:cNvSpPr>
            <a:spLocks noGrp="1"/>
          </p:cNvSpPr>
          <p:nvPr>
            <p:ph type="dt" sz="half" idx="10"/>
          </p:nvPr>
        </p:nvSpPr>
        <p:spPr/>
        <p:txBody>
          <a:bodyPr/>
          <a:lstStyle/>
          <a:p>
            <a:fld id="{ED351071-DCE1-473D-B430-69BAE350A66D}" type="datetimeFigureOut">
              <a:rPr lang="en-US" smtClean="0"/>
              <a:t>1/20/2020</a:t>
            </a:fld>
            <a:endParaRPr lang="en-US" dirty="0"/>
          </a:p>
        </p:txBody>
      </p:sp>
      <p:sp>
        <p:nvSpPr>
          <p:cNvPr id="5" name="Footer Placeholder 4">
            <a:extLst>
              <a:ext uri="{FF2B5EF4-FFF2-40B4-BE49-F238E27FC236}">
                <a16:creationId xmlns:a16="http://schemas.microsoft.com/office/drawing/2014/main" id="{0D3C7380-49F3-4B30-982C-0BA99062C09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27F66A-D8B1-4E01-9F68-9B0AB222B033}"/>
              </a:ext>
            </a:extLst>
          </p:cNvPr>
          <p:cNvSpPr>
            <a:spLocks noGrp="1"/>
          </p:cNvSpPr>
          <p:nvPr>
            <p:ph type="sldNum" sz="quarter" idx="12"/>
          </p:nvPr>
        </p:nvSpPr>
        <p:spPr/>
        <p:txBody>
          <a:bodyPr/>
          <a:lstStyle/>
          <a:p>
            <a:fld id="{87056964-0B10-4776-B190-D1DC21F3A23A}" type="slidenum">
              <a:rPr lang="en-US" smtClean="0"/>
              <a:t>‹#›</a:t>
            </a:fld>
            <a:endParaRPr lang="en-US" dirty="0"/>
          </a:p>
        </p:txBody>
      </p:sp>
    </p:spTree>
    <p:extLst>
      <p:ext uri="{BB962C8B-B14F-4D97-AF65-F5344CB8AC3E}">
        <p14:creationId xmlns:p14="http://schemas.microsoft.com/office/powerpoint/2010/main" val="3514328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A708E-2FE3-4337-AAD0-E3CD7E6475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39E0EA2-8704-4ABE-BC1C-5378A38B0B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2890FCB-6D87-4A4C-B667-F6F5B88B69CE}"/>
              </a:ext>
            </a:extLst>
          </p:cNvPr>
          <p:cNvSpPr>
            <a:spLocks noGrp="1"/>
          </p:cNvSpPr>
          <p:nvPr>
            <p:ph type="dt" sz="half" idx="10"/>
          </p:nvPr>
        </p:nvSpPr>
        <p:spPr/>
        <p:txBody>
          <a:bodyPr/>
          <a:lstStyle/>
          <a:p>
            <a:fld id="{ED351071-DCE1-473D-B430-69BAE350A66D}" type="datetimeFigureOut">
              <a:rPr lang="en-US" smtClean="0"/>
              <a:t>1/20/2020</a:t>
            </a:fld>
            <a:endParaRPr lang="en-US" dirty="0"/>
          </a:p>
        </p:txBody>
      </p:sp>
      <p:sp>
        <p:nvSpPr>
          <p:cNvPr id="5" name="Footer Placeholder 4">
            <a:extLst>
              <a:ext uri="{FF2B5EF4-FFF2-40B4-BE49-F238E27FC236}">
                <a16:creationId xmlns:a16="http://schemas.microsoft.com/office/drawing/2014/main" id="{C898D6F7-0E12-4711-9AE7-C07DF7B5BF7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0F55A4-6FC4-485D-B453-66C4F404FF8D}"/>
              </a:ext>
            </a:extLst>
          </p:cNvPr>
          <p:cNvSpPr>
            <a:spLocks noGrp="1"/>
          </p:cNvSpPr>
          <p:nvPr>
            <p:ph type="sldNum" sz="quarter" idx="12"/>
          </p:nvPr>
        </p:nvSpPr>
        <p:spPr/>
        <p:txBody>
          <a:bodyPr/>
          <a:lstStyle/>
          <a:p>
            <a:fld id="{87056964-0B10-4776-B190-D1DC21F3A23A}" type="slidenum">
              <a:rPr lang="en-US" smtClean="0"/>
              <a:t>‹#›</a:t>
            </a:fld>
            <a:endParaRPr lang="en-US" dirty="0"/>
          </a:p>
        </p:txBody>
      </p:sp>
    </p:spTree>
    <p:extLst>
      <p:ext uri="{BB962C8B-B14F-4D97-AF65-F5344CB8AC3E}">
        <p14:creationId xmlns:p14="http://schemas.microsoft.com/office/powerpoint/2010/main" val="3879598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A4E47-7468-4B33-B927-2E21474EB8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C3AA94-8F1D-4977-8776-2E2794EE488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B087EE-8E39-4326-BCDB-F3109FC9EE5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AB8FE83-62BC-435F-A423-BE14408DCC6C}"/>
              </a:ext>
            </a:extLst>
          </p:cNvPr>
          <p:cNvSpPr>
            <a:spLocks noGrp="1"/>
          </p:cNvSpPr>
          <p:nvPr>
            <p:ph type="dt" sz="half" idx="10"/>
          </p:nvPr>
        </p:nvSpPr>
        <p:spPr/>
        <p:txBody>
          <a:bodyPr/>
          <a:lstStyle/>
          <a:p>
            <a:fld id="{ED351071-DCE1-473D-B430-69BAE350A66D}" type="datetimeFigureOut">
              <a:rPr lang="en-US" smtClean="0"/>
              <a:t>1/20/2020</a:t>
            </a:fld>
            <a:endParaRPr lang="en-US" dirty="0"/>
          </a:p>
        </p:txBody>
      </p:sp>
      <p:sp>
        <p:nvSpPr>
          <p:cNvPr id="6" name="Footer Placeholder 5">
            <a:extLst>
              <a:ext uri="{FF2B5EF4-FFF2-40B4-BE49-F238E27FC236}">
                <a16:creationId xmlns:a16="http://schemas.microsoft.com/office/drawing/2014/main" id="{992E1FAA-BC4C-453D-8957-635CC12FCA3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547417A-2475-4C62-A268-CA8CD3AD06C1}"/>
              </a:ext>
            </a:extLst>
          </p:cNvPr>
          <p:cNvSpPr>
            <a:spLocks noGrp="1"/>
          </p:cNvSpPr>
          <p:nvPr>
            <p:ph type="sldNum" sz="quarter" idx="12"/>
          </p:nvPr>
        </p:nvSpPr>
        <p:spPr/>
        <p:txBody>
          <a:bodyPr/>
          <a:lstStyle/>
          <a:p>
            <a:fld id="{87056964-0B10-4776-B190-D1DC21F3A23A}" type="slidenum">
              <a:rPr lang="en-US" smtClean="0"/>
              <a:t>‹#›</a:t>
            </a:fld>
            <a:endParaRPr lang="en-US" dirty="0"/>
          </a:p>
        </p:txBody>
      </p:sp>
    </p:spTree>
    <p:extLst>
      <p:ext uri="{BB962C8B-B14F-4D97-AF65-F5344CB8AC3E}">
        <p14:creationId xmlns:p14="http://schemas.microsoft.com/office/powerpoint/2010/main" val="2324098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528E3-0412-4C72-963F-281E2D99B0D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BCB6EE-D048-4A8C-931D-DF2B067197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14CFB4B-0E56-437A-808F-BD3F2A03A3C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C8FA99-4B03-41E9-BBFD-01BF91FC22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39A1CA4-4BB0-4E7F-89D6-085DC386EDF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6843B1-9CEA-4310-8D22-3777034D3F01}"/>
              </a:ext>
            </a:extLst>
          </p:cNvPr>
          <p:cNvSpPr>
            <a:spLocks noGrp="1"/>
          </p:cNvSpPr>
          <p:nvPr>
            <p:ph type="dt" sz="half" idx="10"/>
          </p:nvPr>
        </p:nvSpPr>
        <p:spPr/>
        <p:txBody>
          <a:bodyPr/>
          <a:lstStyle/>
          <a:p>
            <a:fld id="{ED351071-DCE1-473D-B430-69BAE350A66D}" type="datetimeFigureOut">
              <a:rPr lang="en-US" smtClean="0"/>
              <a:t>1/20/2020</a:t>
            </a:fld>
            <a:endParaRPr lang="en-US" dirty="0"/>
          </a:p>
        </p:txBody>
      </p:sp>
      <p:sp>
        <p:nvSpPr>
          <p:cNvPr id="8" name="Footer Placeholder 7">
            <a:extLst>
              <a:ext uri="{FF2B5EF4-FFF2-40B4-BE49-F238E27FC236}">
                <a16:creationId xmlns:a16="http://schemas.microsoft.com/office/drawing/2014/main" id="{4ED06749-3984-4DC8-AE83-07E9CCF6AF3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912247C-0304-4FFD-B504-FCD26437EFDF}"/>
              </a:ext>
            </a:extLst>
          </p:cNvPr>
          <p:cNvSpPr>
            <a:spLocks noGrp="1"/>
          </p:cNvSpPr>
          <p:nvPr>
            <p:ph type="sldNum" sz="quarter" idx="12"/>
          </p:nvPr>
        </p:nvSpPr>
        <p:spPr/>
        <p:txBody>
          <a:bodyPr/>
          <a:lstStyle/>
          <a:p>
            <a:fld id="{87056964-0B10-4776-B190-D1DC21F3A23A}" type="slidenum">
              <a:rPr lang="en-US" smtClean="0"/>
              <a:t>‹#›</a:t>
            </a:fld>
            <a:endParaRPr lang="en-US" dirty="0"/>
          </a:p>
        </p:txBody>
      </p:sp>
    </p:spTree>
    <p:extLst>
      <p:ext uri="{BB962C8B-B14F-4D97-AF65-F5344CB8AC3E}">
        <p14:creationId xmlns:p14="http://schemas.microsoft.com/office/powerpoint/2010/main" val="749707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F4159-3CB4-4FE8-B040-D573044DC6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1466BE-8B0A-4463-A798-F7A5528AAEAD}"/>
              </a:ext>
            </a:extLst>
          </p:cNvPr>
          <p:cNvSpPr>
            <a:spLocks noGrp="1"/>
          </p:cNvSpPr>
          <p:nvPr>
            <p:ph type="dt" sz="half" idx="10"/>
          </p:nvPr>
        </p:nvSpPr>
        <p:spPr/>
        <p:txBody>
          <a:bodyPr/>
          <a:lstStyle/>
          <a:p>
            <a:fld id="{ED351071-DCE1-473D-B430-69BAE350A66D}" type="datetimeFigureOut">
              <a:rPr lang="en-US" smtClean="0"/>
              <a:t>1/20/2020</a:t>
            </a:fld>
            <a:endParaRPr lang="en-US" dirty="0"/>
          </a:p>
        </p:txBody>
      </p:sp>
      <p:sp>
        <p:nvSpPr>
          <p:cNvPr id="4" name="Footer Placeholder 3">
            <a:extLst>
              <a:ext uri="{FF2B5EF4-FFF2-40B4-BE49-F238E27FC236}">
                <a16:creationId xmlns:a16="http://schemas.microsoft.com/office/drawing/2014/main" id="{D227DE06-55E0-4C97-B531-37F7C10AE5C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3F72D26-BE61-4EAA-9A96-8950A4CB5D1F}"/>
              </a:ext>
            </a:extLst>
          </p:cNvPr>
          <p:cNvSpPr>
            <a:spLocks noGrp="1"/>
          </p:cNvSpPr>
          <p:nvPr>
            <p:ph type="sldNum" sz="quarter" idx="12"/>
          </p:nvPr>
        </p:nvSpPr>
        <p:spPr/>
        <p:txBody>
          <a:bodyPr/>
          <a:lstStyle/>
          <a:p>
            <a:fld id="{87056964-0B10-4776-B190-D1DC21F3A23A}" type="slidenum">
              <a:rPr lang="en-US" smtClean="0"/>
              <a:t>‹#›</a:t>
            </a:fld>
            <a:endParaRPr lang="en-US" dirty="0"/>
          </a:p>
        </p:txBody>
      </p:sp>
    </p:spTree>
    <p:extLst>
      <p:ext uri="{BB962C8B-B14F-4D97-AF65-F5344CB8AC3E}">
        <p14:creationId xmlns:p14="http://schemas.microsoft.com/office/powerpoint/2010/main" val="3312416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B70E61-3CE0-4477-9DCD-4AC20C4FD4E0}"/>
              </a:ext>
            </a:extLst>
          </p:cNvPr>
          <p:cNvSpPr>
            <a:spLocks noGrp="1"/>
          </p:cNvSpPr>
          <p:nvPr>
            <p:ph type="dt" sz="half" idx="10"/>
          </p:nvPr>
        </p:nvSpPr>
        <p:spPr/>
        <p:txBody>
          <a:bodyPr/>
          <a:lstStyle/>
          <a:p>
            <a:fld id="{ED351071-DCE1-473D-B430-69BAE350A66D}" type="datetimeFigureOut">
              <a:rPr lang="en-US" smtClean="0"/>
              <a:t>1/20/2020</a:t>
            </a:fld>
            <a:endParaRPr lang="en-US" dirty="0"/>
          </a:p>
        </p:txBody>
      </p:sp>
      <p:sp>
        <p:nvSpPr>
          <p:cNvPr id="3" name="Footer Placeholder 2">
            <a:extLst>
              <a:ext uri="{FF2B5EF4-FFF2-40B4-BE49-F238E27FC236}">
                <a16:creationId xmlns:a16="http://schemas.microsoft.com/office/drawing/2014/main" id="{A25A6F22-6767-4C74-99B6-481FE270C6D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2CFD0E2-510A-4D1B-8079-C42F5B9FC6A7}"/>
              </a:ext>
            </a:extLst>
          </p:cNvPr>
          <p:cNvSpPr>
            <a:spLocks noGrp="1"/>
          </p:cNvSpPr>
          <p:nvPr>
            <p:ph type="sldNum" sz="quarter" idx="12"/>
          </p:nvPr>
        </p:nvSpPr>
        <p:spPr/>
        <p:txBody>
          <a:bodyPr/>
          <a:lstStyle/>
          <a:p>
            <a:fld id="{87056964-0B10-4776-B190-D1DC21F3A23A}" type="slidenum">
              <a:rPr lang="en-US" smtClean="0"/>
              <a:t>‹#›</a:t>
            </a:fld>
            <a:endParaRPr lang="en-US" dirty="0"/>
          </a:p>
        </p:txBody>
      </p:sp>
    </p:spTree>
    <p:extLst>
      <p:ext uri="{BB962C8B-B14F-4D97-AF65-F5344CB8AC3E}">
        <p14:creationId xmlns:p14="http://schemas.microsoft.com/office/powerpoint/2010/main" val="376048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2D0AC-7A4F-4679-BE76-670A0BC40D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4C9541-91E2-4DED-9CD5-2B7DFD075E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003D00-20B1-4E81-9B5F-7A045CFE04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A4936F7-51C0-46FF-B2D7-1AB647BF7F0B}"/>
              </a:ext>
            </a:extLst>
          </p:cNvPr>
          <p:cNvSpPr>
            <a:spLocks noGrp="1"/>
          </p:cNvSpPr>
          <p:nvPr>
            <p:ph type="dt" sz="half" idx="10"/>
          </p:nvPr>
        </p:nvSpPr>
        <p:spPr/>
        <p:txBody>
          <a:bodyPr/>
          <a:lstStyle/>
          <a:p>
            <a:fld id="{ED351071-DCE1-473D-B430-69BAE350A66D}" type="datetimeFigureOut">
              <a:rPr lang="en-US" smtClean="0"/>
              <a:t>1/20/2020</a:t>
            </a:fld>
            <a:endParaRPr lang="en-US" dirty="0"/>
          </a:p>
        </p:txBody>
      </p:sp>
      <p:sp>
        <p:nvSpPr>
          <p:cNvPr id="6" name="Footer Placeholder 5">
            <a:extLst>
              <a:ext uri="{FF2B5EF4-FFF2-40B4-BE49-F238E27FC236}">
                <a16:creationId xmlns:a16="http://schemas.microsoft.com/office/drawing/2014/main" id="{12BFE780-341E-45C8-AD24-93A80DDF84C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52E53E2-3EA8-4B1A-B5A9-1B83533CF288}"/>
              </a:ext>
            </a:extLst>
          </p:cNvPr>
          <p:cNvSpPr>
            <a:spLocks noGrp="1"/>
          </p:cNvSpPr>
          <p:nvPr>
            <p:ph type="sldNum" sz="quarter" idx="12"/>
          </p:nvPr>
        </p:nvSpPr>
        <p:spPr/>
        <p:txBody>
          <a:bodyPr/>
          <a:lstStyle/>
          <a:p>
            <a:fld id="{87056964-0B10-4776-B190-D1DC21F3A23A}" type="slidenum">
              <a:rPr lang="en-US" smtClean="0"/>
              <a:t>‹#›</a:t>
            </a:fld>
            <a:endParaRPr lang="en-US" dirty="0"/>
          </a:p>
        </p:txBody>
      </p:sp>
    </p:spTree>
    <p:extLst>
      <p:ext uri="{BB962C8B-B14F-4D97-AF65-F5344CB8AC3E}">
        <p14:creationId xmlns:p14="http://schemas.microsoft.com/office/powerpoint/2010/main" val="1310045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89CEF-5A11-48C0-94AF-9A86926B0B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271016-580C-4E11-8DB3-26F2CFBB6F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3D34583-8D56-4E27-8D6E-271B63464B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3F84CA7-DF15-489F-AAE6-1EC81E784699}"/>
              </a:ext>
            </a:extLst>
          </p:cNvPr>
          <p:cNvSpPr>
            <a:spLocks noGrp="1"/>
          </p:cNvSpPr>
          <p:nvPr>
            <p:ph type="dt" sz="half" idx="10"/>
          </p:nvPr>
        </p:nvSpPr>
        <p:spPr/>
        <p:txBody>
          <a:bodyPr/>
          <a:lstStyle/>
          <a:p>
            <a:fld id="{ED351071-DCE1-473D-B430-69BAE350A66D}" type="datetimeFigureOut">
              <a:rPr lang="en-US" smtClean="0"/>
              <a:t>1/20/2020</a:t>
            </a:fld>
            <a:endParaRPr lang="en-US" dirty="0"/>
          </a:p>
        </p:txBody>
      </p:sp>
      <p:sp>
        <p:nvSpPr>
          <p:cNvPr id="6" name="Footer Placeholder 5">
            <a:extLst>
              <a:ext uri="{FF2B5EF4-FFF2-40B4-BE49-F238E27FC236}">
                <a16:creationId xmlns:a16="http://schemas.microsoft.com/office/drawing/2014/main" id="{F0DC6BFB-9733-47A2-8526-C9AC2CD3DC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E7DDBA6-6265-4A47-A606-57CDBE6E6F63}"/>
              </a:ext>
            </a:extLst>
          </p:cNvPr>
          <p:cNvSpPr>
            <a:spLocks noGrp="1"/>
          </p:cNvSpPr>
          <p:nvPr>
            <p:ph type="sldNum" sz="quarter" idx="12"/>
          </p:nvPr>
        </p:nvSpPr>
        <p:spPr/>
        <p:txBody>
          <a:bodyPr/>
          <a:lstStyle/>
          <a:p>
            <a:fld id="{87056964-0B10-4776-B190-D1DC21F3A23A}" type="slidenum">
              <a:rPr lang="en-US" smtClean="0"/>
              <a:t>‹#›</a:t>
            </a:fld>
            <a:endParaRPr lang="en-US" dirty="0"/>
          </a:p>
        </p:txBody>
      </p:sp>
    </p:spTree>
    <p:extLst>
      <p:ext uri="{BB962C8B-B14F-4D97-AF65-F5344CB8AC3E}">
        <p14:creationId xmlns:p14="http://schemas.microsoft.com/office/powerpoint/2010/main" val="3737449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8C05DC-7E76-45DC-85CD-92BD36FDC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35BE48-6325-462A-A2BF-C0B08E443E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8451D2-616D-44AB-B264-F542B2463B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351071-DCE1-473D-B430-69BAE350A66D}" type="datetimeFigureOut">
              <a:rPr lang="en-US" smtClean="0"/>
              <a:t>1/20/2020</a:t>
            </a:fld>
            <a:endParaRPr lang="en-US" dirty="0"/>
          </a:p>
        </p:txBody>
      </p:sp>
      <p:sp>
        <p:nvSpPr>
          <p:cNvPr id="5" name="Footer Placeholder 4">
            <a:extLst>
              <a:ext uri="{FF2B5EF4-FFF2-40B4-BE49-F238E27FC236}">
                <a16:creationId xmlns:a16="http://schemas.microsoft.com/office/drawing/2014/main" id="{E4D3FB30-195A-4C3E-A08C-803D4C93F4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F58393E-A83B-4F8E-BCEB-44CDAE3CCA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056964-0B10-4776-B190-D1DC21F3A23A}" type="slidenum">
              <a:rPr lang="en-US" smtClean="0"/>
              <a:t>‹#›</a:t>
            </a:fld>
            <a:endParaRPr lang="en-US" dirty="0"/>
          </a:p>
        </p:txBody>
      </p:sp>
    </p:spTree>
    <p:extLst>
      <p:ext uri="{BB962C8B-B14F-4D97-AF65-F5344CB8AC3E}">
        <p14:creationId xmlns:p14="http://schemas.microsoft.com/office/powerpoint/2010/main" val="15178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34F2D-DBD7-45BD-A3B5-2B5E39785DE1}"/>
              </a:ext>
            </a:extLst>
          </p:cNvPr>
          <p:cNvSpPr>
            <a:spLocks noGrp="1"/>
          </p:cNvSpPr>
          <p:nvPr>
            <p:ph type="ctrTitle"/>
          </p:nvPr>
        </p:nvSpPr>
        <p:spPr/>
        <p:txBody>
          <a:bodyPr/>
          <a:lstStyle/>
          <a:p>
            <a:r>
              <a:rPr lang="en-US" dirty="0"/>
              <a:t>New Media Ecology</a:t>
            </a:r>
          </a:p>
        </p:txBody>
      </p:sp>
      <p:sp>
        <p:nvSpPr>
          <p:cNvPr id="3" name="Subtitle 2">
            <a:extLst>
              <a:ext uri="{FF2B5EF4-FFF2-40B4-BE49-F238E27FC236}">
                <a16:creationId xmlns:a16="http://schemas.microsoft.com/office/drawing/2014/main" id="{7EB04465-1501-488A-A45D-810E3E27EDB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40286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66FD1-1995-47B9-8E70-85D85408D104}"/>
              </a:ext>
            </a:extLst>
          </p:cNvPr>
          <p:cNvSpPr>
            <a:spLocks noGrp="1"/>
          </p:cNvSpPr>
          <p:nvPr>
            <p:ph type="title"/>
          </p:nvPr>
        </p:nvSpPr>
        <p:spPr/>
        <p:txBody>
          <a:bodyPr/>
          <a:lstStyle/>
          <a:p>
            <a:r>
              <a:rPr lang="en-US" b="1" dirty="0"/>
              <a:t>The Medium is the Message</a:t>
            </a:r>
            <a:br>
              <a:rPr lang="en-US" dirty="0"/>
            </a:br>
            <a:endParaRPr lang="en-US" dirty="0"/>
          </a:p>
        </p:txBody>
      </p:sp>
      <p:sp>
        <p:nvSpPr>
          <p:cNvPr id="3" name="Content Placeholder 2">
            <a:extLst>
              <a:ext uri="{FF2B5EF4-FFF2-40B4-BE49-F238E27FC236}">
                <a16:creationId xmlns:a16="http://schemas.microsoft.com/office/drawing/2014/main" id="{99380116-3F65-4D75-AECE-D2BE87763FFE}"/>
              </a:ext>
            </a:extLst>
          </p:cNvPr>
          <p:cNvSpPr>
            <a:spLocks noGrp="1"/>
          </p:cNvSpPr>
          <p:nvPr>
            <p:ph idx="1"/>
          </p:nvPr>
        </p:nvSpPr>
        <p:spPr>
          <a:xfrm>
            <a:off x="838200" y="1338470"/>
            <a:ext cx="10515600" cy="4838493"/>
          </a:xfrm>
        </p:spPr>
        <p:txBody>
          <a:bodyPr>
            <a:normAutofit/>
          </a:bodyPr>
          <a:lstStyle/>
          <a:p>
            <a:r>
              <a:rPr lang="en-US" dirty="0"/>
              <a:t>McLuhan’s theory of media ecology is best captured in his famous aphorism “The medium is the message.”</a:t>
            </a:r>
          </a:p>
          <a:p>
            <a:r>
              <a:rPr lang="en-US" dirty="0"/>
              <a:t>He wanted us to see that media—regardless of content—reshape human  experience and exert far more change in our world than the sum total of  the messages they contain.</a:t>
            </a:r>
          </a:p>
          <a:p>
            <a:r>
              <a:rPr lang="en-US" b="1" dirty="0"/>
              <a:t>Media: </a:t>
            </a:r>
            <a:r>
              <a:rPr lang="en-US" dirty="0"/>
              <a:t>Generic term for all human-invented technology that extend the range, speed, or channels of communication.</a:t>
            </a:r>
          </a:p>
          <a:p>
            <a:r>
              <a:rPr lang="en-US" b="1" dirty="0"/>
              <a:t>Medium:</a:t>
            </a:r>
            <a:r>
              <a:rPr lang="en-US" dirty="0"/>
              <a:t> A specific type of media; for example, a book, newspaper, radio, television, telephone, film, website, or email.</a:t>
            </a:r>
          </a:p>
          <a:p>
            <a:endParaRPr lang="en-US" dirty="0"/>
          </a:p>
        </p:txBody>
      </p:sp>
    </p:spTree>
    <p:extLst>
      <p:ext uri="{BB962C8B-B14F-4D97-AF65-F5344CB8AC3E}">
        <p14:creationId xmlns:p14="http://schemas.microsoft.com/office/powerpoint/2010/main" val="464971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2A4DF-F477-47FC-90CB-9FC55082F7D4}"/>
              </a:ext>
            </a:extLst>
          </p:cNvPr>
          <p:cNvSpPr>
            <a:spLocks noGrp="1"/>
          </p:cNvSpPr>
          <p:nvPr>
            <p:ph type="title"/>
          </p:nvPr>
        </p:nvSpPr>
        <p:spPr/>
        <p:txBody>
          <a:bodyPr/>
          <a:lstStyle/>
          <a:p>
            <a:r>
              <a:rPr lang="en-US" dirty="0"/>
              <a:t>A Media Analysis of Human History</a:t>
            </a:r>
            <a:endParaRPr lang="en-GB" dirty="0"/>
          </a:p>
        </p:txBody>
      </p:sp>
      <p:sp>
        <p:nvSpPr>
          <p:cNvPr id="3" name="Content Placeholder 2">
            <a:extLst>
              <a:ext uri="{FF2B5EF4-FFF2-40B4-BE49-F238E27FC236}">
                <a16:creationId xmlns:a16="http://schemas.microsoft.com/office/drawing/2014/main" id="{844C6AFD-C4DC-4E7B-B449-75C4C1BC593D}"/>
              </a:ext>
            </a:extLst>
          </p:cNvPr>
          <p:cNvSpPr>
            <a:spLocks noGrp="1"/>
          </p:cNvSpPr>
          <p:nvPr>
            <p:ph idx="1"/>
          </p:nvPr>
        </p:nvSpPr>
        <p:spPr/>
        <p:txBody>
          <a:bodyPr>
            <a:normAutofit/>
          </a:bodyPr>
          <a:lstStyle/>
          <a:p>
            <a:pPr marL="514350" indent="-514350">
              <a:buAutoNum type="arabicPeriod"/>
            </a:pPr>
            <a:r>
              <a:rPr lang="en-US" b="1" dirty="0"/>
              <a:t>The Tribal Age</a:t>
            </a:r>
            <a:r>
              <a:rPr lang="en-US" dirty="0"/>
              <a:t>: An acoustic era; a time of community because the ear is the dominant sense organ.</a:t>
            </a:r>
          </a:p>
          <a:p>
            <a:pPr marL="514350" indent="-514350">
              <a:buAutoNum type="arabicPeriod"/>
            </a:pPr>
            <a:endParaRPr lang="en-US" dirty="0"/>
          </a:p>
          <a:p>
            <a:pPr marL="0" indent="0">
              <a:buNone/>
            </a:pPr>
            <a:r>
              <a:rPr lang="en-US" dirty="0"/>
              <a:t>2. </a:t>
            </a:r>
            <a:r>
              <a:rPr lang="en-US" b="1" dirty="0"/>
              <a:t>The Age of Literacy</a:t>
            </a:r>
            <a:r>
              <a:rPr lang="en-US" dirty="0"/>
              <a:t>: A visual era; a time of private detachment because the eye is the dominant sense organ.</a:t>
            </a:r>
          </a:p>
          <a:p>
            <a:pPr marL="0" indent="0">
              <a:buNone/>
            </a:pPr>
            <a:endParaRPr lang="en-US" dirty="0"/>
          </a:p>
          <a:p>
            <a:pPr marL="0" indent="0">
              <a:buNone/>
            </a:pPr>
            <a:r>
              <a:rPr lang="en-US" dirty="0"/>
              <a:t>3. </a:t>
            </a:r>
            <a:r>
              <a:rPr lang="en-US" b="1" dirty="0"/>
              <a:t>The Print Age: </a:t>
            </a:r>
            <a:r>
              <a:rPr lang="en-US" dirty="0"/>
              <a:t>A visual era; mass-produced books usher in the industrial revolution and nationalism, yet individuals are isolated.</a:t>
            </a:r>
          </a:p>
          <a:p>
            <a:endParaRPr lang="en-GB" dirty="0"/>
          </a:p>
        </p:txBody>
      </p:sp>
    </p:spTree>
    <p:extLst>
      <p:ext uri="{BB962C8B-B14F-4D97-AF65-F5344CB8AC3E}">
        <p14:creationId xmlns:p14="http://schemas.microsoft.com/office/powerpoint/2010/main" val="3189501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D99DB-933B-47F5-9419-75724B0D828D}"/>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71071C6E-52F6-4D00-BC50-9E7EB5584164}"/>
              </a:ext>
            </a:extLst>
          </p:cNvPr>
          <p:cNvSpPr>
            <a:spLocks noGrp="1"/>
          </p:cNvSpPr>
          <p:nvPr>
            <p:ph idx="1"/>
          </p:nvPr>
        </p:nvSpPr>
        <p:spPr/>
        <p:txBody>
          <a:bodyPr/>
          <a:lstStyle/>
          <a:p>
            <a:pPr marL="0" indent="0">
              <a:buNone/>
            </a:pPr>
            <a:r>
              <a:rPr lang="en-US" dirty="0"/>
              <a:t>4. </a:t>
            </a:r>
            <a:r>
              <a:rPr lang="en-US" b="1" dirty="0"/>
              <a:t>The Electronic Age</a:t>
            </a:r>
            <a:r>
              <a:rPr lang="en-US" dirty="0"/>
              <a:t>: An era of instant communication; a return to the global village with all-at-once sound and touch.</a:t>
            </a:r>
          </a:p>
          <a:p>
            <a:pPr marL="0" indent="0">
              <a:buNone/>
            </a:pPr>
            <a:r>
              <a:rPr lang="en-US" dirty="0"/>
              <a:t>5. </a:t>
            </a:r>
            <a:r>
              <a:rPr lang="en-US" b="1" dirty="0"/>
              <a:t>The Digital Age</a:t>
            </a:r>
            <a:r>
              <a:rPr lang="en-US" dirty="0"/>
              <a:t>: A possible fifth era of specialized electronic tribes contentious over diverse beliefs and values.</a:t>
            </a:r>
          </a:p>
          <a:p>
            <a:pPr marL="0" indent="0">
              <a:buNone/>
            </a:pPr>
            <a:endParaRPr lang="en-US" dirty="0"/>
          </a:p>
          <a:p>
            <a:pPr marL="0" indent="0">
              <a:buNone/>
            </a:pPr>
            <a:r>
              <a:rPr lang="en-US" b="1" dirty="0"/>
              <a:t>Global village: </a:t>
            </a:r>
            <a:r>
              <a:rPr lang="en-US" dirty="0"/>
              <a:t>A worldwide electronic community where everyone knows everyone’s business. </a:t>
            </a:r>
            <a:endParaRPr lang="en-GB" dirty="0"/>
          </a:p>
        </p:txBody>
      </p:sp>
    </p:spTree>
    <p:extLst>
      <p:ext uri="{BB962C8B-B14F-4D97-AF65-F5344CB8AC3E}">
        <p14:creationId xmlns:p14="http://schemas.microsoft.com/office/powerpoint/2010/main" val="444476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A7054-2CBE-4C1E-973B-561CF6F596A5}"/>
              </a:ext>
            </a:extLst>
          </p:cNvPr>
          <p:cNvSpPr>
            <a:spLocks noGrp="1"/>
          </p:cNvSpPr>
          <p:nvPr>
            <p:ph type="title"/>
          </p:nvPr>
        </p:nvSpPr>
        <p:spPr/>
        <p:txBody>
          <a:bodyPr/>
          <a:lstStyle/>
          <a:p>
            <a:r>
              <a:rPr lang="en-GB" dirty="0"/>
              <a:t>Hot and cool media </a:t>
            </a:r>
          </a:p>
        </p:txBody>
      </p:sp>
      <p:sp>
        <p:nvSpPr>
          <p:cNvPr id="3" name="Content Placeholder 2">
            <a:extLst>
              <a:ext uri="{FF2B5EF4-FFF2-40B4-BE49-F238E27FC236}">
                <a16:creationId xmlns:a16="http://schemas.microsoft.com/office/drawing/2014/main" id="{E4E93C68-3A6B-4013-927E-27414DC8A37E}"/>
              </a:ext>
            </a:extLst>
          </p:cNvPr>
          <p:cNvSpPr>
            <a:spLocks noGrp="1"/>
          </p:cNvSpPr>
          <p:nvPr>
            <p:ph idx="1"/>
          </p:nvPr>
        </p:nvSpPr>
        <p:spPr/>
        <p:txBody>
          <a:bodyPr/>
          <a:lstStyle/>
          <a:p>
            <a:r>
              <a:rPr lang="en-US" dirty="0"/>
              <a:t>A distinction made by McLuhan between media such as print, photographs, radio, and movies (hot media) and media such as speech, cartoons, the telephone, and television (cool media). </a:t>
            </a:r>
          </a:p>
          <a:p>
            <a:r>
              <a:rPr lang="en-US" dirty="0"/>
              <a:t>Hot media are ‘high definition’ because they are rich in sensory data. Cool media are ‘low definition’ because they provide less sensory data and consequently demand more participation or ‘completion’ by the audience </a:t>
            </a:r>
            <a:endParaRPr lang="en-GB" dirty="0"/>
          </a:p>
        </p:txBody>
      </p:sp>
    </p:spTree>
    <p:extLst>
      <p:ext uri="{BB962C8B-B14F-4D97-AF65-F5344CB8AC3E}">
        <p14:creationId xmlns:p14="http://schemas.microsoft.com/office/powerpoint/2010/main" val="1031823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0F01B-E523-4733-8FEB-0939205C31CC}"/>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76592862-D426-4E62-8CA8-CDC02BFB897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16765" y="365125"/>
            <a:ext cx="7726018" cy="6260962"/>
          </a:xfrm>
        </p:spPr>
      </p:pic>
    </p:spTree>
    <p:extLst>
      <p:ext uri="{BB962C8B-B14F-4D97-AF65-F5344CB8AC3E}">
        <p14:creationId xmlns:p14="http://schemas.microsoft.com/office/powerpoint/2010/main" val="3344757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EC026-425E-465F-8BB5-3DAD793C536C}"/>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C8EACA3A-C356-4407-9F5E-677F2F228B0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365125"/>
            <a:ext cx="13755757" cy="5811838"/>
          </a:xfrm>
        </p:spPr>
      </p:pic>
    </p:spTree>
    <p:extLst>
      <p:ext uri="{BB962C8B-B14F-4D97-AF65-F5344CB8AC3E}">
        <p14:creationId xmlns:p14="http://schemas.microsoft.com/office/powerpoint/2010/main" val="2434190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97C38-6143-428A-99A6-3B60423C0D5A}"/>
              </a:ext>
            </a:extLst>
          </p:cNvPr>
          <p:cNvSpPr>
            <a:spLocks noGrp="1"/>
          </p:cNvSpPr>
          <p:nvPr>
            <p:ph type="title"/>
          </p:nvPr>
        </p:nvSpPr>
        <p:spPr/>
        <p:txBody>
          <a:bodyPr/>
          <a:lstStyle/>
          <a:p>
            <a:r>
              <a:rPr lang="en-GB" dirty="0"/>
              <a:t>Media Ecology by Neil Postman </a:t>
            </a:r>
          </a:p>
        </p:txBody>
      </p:sp>
      <p:sp>
        <p:nvSpPr>
          <p:cNvPr id="3" name="Content Placeholder 2">
            <a:extLst>
              <a:ext uri="{FF2B5EF4-FFF2-40B4-BE49-F238E27FC236}">
                <a16:creationId xmlns:a16="http://schemas.microsoft.com/office/drawing/2014/main" id="{257C5765-71C5-4CF6-BF1C-A54D393BA845}"/>
              </a:ext>
            </a:extLst>
          </p:cNvPr>
          <p:cNvSpPr>
            <a:spLocks noGrp="1"/>
          </p:cNvSpPr>
          <p:nvPr>
            <p:ph idx="1"/>
          </p:nvPr>
        </p:nvSpPr>
        <p:spPr/>
        <p:txBody>
          <a:bodyPr>
            <a:normAutofit/>
          </a:bodyPr>
          <a:lstStyle/>
          <a:p>
            <a:r>
              <a:rPr lang="en-US" dirty="0"/>
              <a:t>Neil Postman broadened our understanding of Media Ecology. </a:t>
            </a:r>
          </a:p>
          <a:p>
            <a:r>
              <a:rPr lang="en-US" dirty="0"/>
              <a:t>He referred to media as an environment that can influence other </a:t>
            </a:r>
            <a:r>
              <a:rPr lang="en-GB" dirty="0"/>
              <a:t>environments.</a:t>
            </a:r>
          </a:p>
          <a:p>
            <a:endParaRPr lang="en-GB" dirty="0"/>
          </a:p>
        </p:txBody>
      </p:sp>
    </p:spTree>
    <p:extLst>
      <p:ext uri="{BB962C8B-B14F-4D97-AF65-F5344CB8AC3E}">
        <p14:creationId xmlns:p14="http://schemas.microsoft.com/office/powerpoint/2010/main" val="3020867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774E-B526-4561-8F79-FA1668374F4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975C562-ADD8-48B4-AD91-E15AC7E82C0A}"/>
              </a:ext>
            </a:extLst>
          </p:cNvPr>
          <p:cNvSpPr>
            <a:spLocks noGrp="1"/>
          </p:cNvSpPr>
          <p:nvPr>
            <p:ph idx="1"/>
          </p:nvPr>
        </p:nvSpPr>
        <p:spPr/>
        <p:txBody>
          <a:bodyPr>
            <a:normAutofit/>
          </a:bodyPr>
          <a:lstStyle/>
          <a:p>
            <a:r>
              <a:rPr lang="en-US" dirty="0"/>
              <a:t>An environment is, after all, a complex message system which imposes on human beings certain ways of thinking, feeling, and behaving.</a:t>
            </a:r>
          </a:p>
          <a:p>
            <a:r>
              <a:rPr lang="en-US" dirty="0"/>
              <a:t>It structures what we can see and say and, therefore, do.</a:t>
            </a:r>
          </a:p>
          <a:p>
            <a:r>
              <a:rPr lang="en-US" dirty="0"/>
              <a:t>It assigns roles to us and insists on our playing them.</a:t>
            </a:r>
          </a:p>
          <a:p>
            <a:r>
              <a:rPr lang="en-US" dirty="0"/>
              <a:t>It specifies what we are permitted to do and what we are not. Sometimes, as in the case of a courtroom, or classroom, or business office, the specifications are explicit and formal.</a:t>
            </a:r>
          </a:p>
          <a:p>
            <a:endParaRPr lang="en-GB" dirty="0"/>
          </a:p>
        </p:txBody>
      </p:sp>
    </p:spTree>
    <p:extLst>
      <p:ext uri="{BB962C8B-B14F-4D97-AF65-F5344CB8AC3E}">
        <p14:creationId xmlns:p14="http://schemas.microsoft.com/office/powerpoint/2010/main" val="4187074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0B223-1584-4A6C-AE78-A9570B22935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3B6EE59-3FA8-4246-8850-48BE902278A2}"/>
              </a:ext>
            </a:extLst>
          </p:cNvPr>
          <p:cNvSpPr>
            <a:spLocks noGrp="1"/>
          </p:cNvSpPr>
          <p:nvPr>
            <p:ph idx="1"/>
          </p:nvPr>
        </p:nvSpPr>
        <p:spPr/>
        <p:txBody>
          <a:bodyPr/>
          <a:lstStyle/>
          <a:p>
            <a:r>
              <a:rPr lang="en-US" dirty="0"/>
              <a:t>In the case of media environments (e.g., books, radio, film, television, etc.), the specifications are more often implicit and informal, half concealed by our assumption that what we are dealing with is not an environment but merely a machine.</a:t>
            </a:r>
          </a:p>
          <a:p>
            <a:endParaRPr lang="en-GB" dirty="0"/>
          </a:p>
          <a:p>
            <a:r>
              <a:rPr lang="en-US" dirty="0"/>
              <a:t>It tries to find out what roles media force us to play, how media structure what we are seeing, why media make us feel and act as we do.</a:t>
            </a:r>
            <a:endParaRPr lang="en-GB" dirty="0"/>
          </a:p>
        </p:txBody>
      </p:sp>
    </p:spTree>
    <p:extLst>
      <p:ext uri="{BB962C8B-B14F-4D97-AF65-F5344CB8AC3E}">
        <p14:creationId xmlns:p14="http://schemas.microsoft.com/office/powerpoint/2010/main" val="466287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054F1-6596-4774-AB95-B1194D64EDF6}"/>
              </a:ext>
            </a:extLst>
          </p:cNvPr>
          <p:cNvSpPr>
            <a:spLocks noGrp="1"/>
          </p:cNvSpPr>
          <p:nvPr>
            <p:ph type="title"/>
          </p:nvPr>
        </p:nvSpPr>
        <p:spPr/>
        <p:txBody>
          <a:bodyPr/>
          <a:lstStyle/>
          <a:p>
            <a:r>
              <a:rPr lang="en-GB" dirty="0"/>
              <a:t>How does technology affect human perception, feeling, and value?</a:t>
            </a:r>
          </a:p>
        </p:txBody>
      </p:sp>
      <p:sp>
        <p:nvSpPr>
          <p:cNvPr id="3" name="Content Placeholder 2">
            <a:extLst>
              <a:ext uri="{FF2B5EF4-FFF2-40B4-BE49-F238E27FC236}">
                <a16:creationId xmlns:a16="http://schemas.microsoft.com/office/drawing/2014/main" id="{CD3455B4-727B-4C49-8EB6-8231B24125E7}"/>
              </a:ext>
            </a:extLst>
          </p:cNvPr>
          <p:cNvSpPr>
            <a:spLocks noGrp="1"/>
          </p:cNvSpPr>
          <p:nvPr>
            <p:ph idx="1"/>
          </p:nvPr>
        </p:nvSpPr>
        <p:spPr/>
        <p:txBody>
          <a:bodyPr/>
          <a:lstStyle/>
          <a:p>
            <a:r>
              <a:rPr lang="en-GB" dirty="0"/>
              <a:t>It is difficult enough to analyse a communication environment such as  classroom. </a:t>
            </a:r>
          </a:p>
          <a:p>
            <a:r>
              <a:rPr lang="en-GB" dirty="0"/>
              <a:t>But in such environments, the rules of inter-action are usually quite explicit and sometimes even formally stated. </a:t>
            </a:r>
          </a:p>
        </p:txBody>
      </p:sp>
    </p:spTree>
    <p:extLst>
      <p:ext uri="{BB962C8B-B14F-4D97-AF65-F5344CB8AC3E}">
        <p14:creationId xmlns:p14="http://schemas.microsoft.com/office/powerpoint/2010/main" val="2179432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93806-6E77-40F4-B587-F452DDF80741}"/>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195AE3C8-E985-4C1B-9D03-65C7A850F410}"/>
              </a:ext>
            </a:extLst>
          </p:cNvPr>
          <p:cNvSpPr>
            <a:spLocks noGrp="1"/>
          </p:cNvSpPr>
          <p:nvPr>
            <p:ph idx="1"/>
          </p:nvPr>
        </p:nvSpPr>
        <p:spPr/>
        <p:txBody>
          <a:bodyPr>
            <a:normAutofit/>
          </a:bodyPr>
          <a:lstStyle/>
          <a:p>
            <a:r>
              <a:rPr lang="en-US" dirty="0"/>
              <a:t>Media Ecology is a theoretical concept and </a:t>
            </a:r>
            <a:r>
              <a:rPr lang="en-US" b="1" dirty="0"/>
              <a:t>school of thought </a:t>
            </a:r>
            <a:r>
              <a:rPr lang="en-US" dirty="0"/>
              <a:t>that analyzes the impact and alterations by media and communication technology on human culture. </a:t>
            </a:r>
          </a:p>
          <a:p>
            <a:r>
              <a:rPr lang="en-US" dirty="0"/>
              <a:t>The torch bearer of media ecology—Neil Postman—defines the term as “look[</a:t>
            </a:r>
            <a:r>
              <a:rPr lang="en-US" dirty="0" err="1"/>
              <a:t>ing</a:t>
            </a:r>
            <a:r>
              <a:rPr lang="en-US" dirty="0"/>
              <a:t>] into the matter of how media of communication affects human perception, understanding, feeling, and value; and how our interaction with media facilitates or impedes our chances of survival” (Postman).</a:t>
            </a:r>
          </a:p>
          <a:p>
            <a:endParaRPr lang="en-US" dirty="0"/>
          </a:p>
        </p:txBody>
      </p:sp>
    </p:spTree>
    <p:extLst>
      <p:ext uri="{BB962C8B-B14F-4D97-AF65-F5344CB8AC3E}">
        <p14:creationId xmlns:p14="http://schemas.microsoft.com/office/powerpoint/2010/main" val="1888018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980C7-CF52-47E9-A3C6-7DD8F593B82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6F580EB-AFBD-4CA8-B895-5EE872C3CDDE}"/>
              </a:ext>
            </a:extLst>
          </p:cNvPr>
          <p:cNvSpPr>
            <a:spLocks noGrp="1"/>
          </p:cNvSpPr>
          <p:nvPr>
            <p:ph idx="1"/>
          </p:nvPr>
        </p:nvSpPr>
        <p:spPr/>
        <p:txBody>
          <a:bodyPr/>
          <a:lstStyle/>
          <a:p>
            <a:r>
              <a:rPr lang="en-GB" dirty="0"/>
              <a:t>However, in the case of technologically created environments—that is,</a:t>
            </a:r>
          </a:p>
          <a:p>
            <a:r>
              <a:rPr lang="en-GB" dirty="0"/>
              <a:t> the relationship between people and their radios, films, television, telephones, computers, and the like</a:t>
            </a:r>
          </a:p>
          <a:p>
            <a:r>
              <a:rPr lang="en-GB" b="1" dirty="0"/>
              <a:t>the rules of interaction are mostly hidden from view and are next to impossible to uncover. </a:t>
            </a:r>
          </a:p>
        </p:txBody>
      </p:sp>
    </p:spTree>
    <p:extLst>
      <p:ext uri="{BB962C8B-B14F-4D97-AF65-F5344CB8AC3E}">
        <p14:creationId xmlns:p14="http://schemas.microsoft.com/office/powerpoint/2010/main" val="585964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09473-EE15-4641-A297-4EB12150194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32AE523-7DB6-4C08-8906-44BE88C605F2}"/>
              </a:ext>
            </a:extLst>
          </p:cNvPr>
          <p:cNvSpPr>
            <a:spLocks noGrp="1"/>
          </p:cNvSpPr>
          <p:nvPr>
            <p:ph idx="1"/>
          </p:nvPr>
        </p:nvSpPr>
        <p:spPr/>
        <p:txBody>
          <a:bodyPr/>
          <a:lstStyle/>
          <a:p>
            <a:endParaRPr lang="en-GB" dirty="0"/>
          </a:p>
          <a:p>
            <a:endParaRPr lang="en-GB" dirty="0"/>
          </a:p>
          <a:p>
            <a:r>
              <a:rPr lang="en-GB" dirty="0"/>
              <a:t>This is probably due to the fact that we are so easily distracted by the content of these media. </a:t>
            </a:r>
          </a:p>
          <a:p>
            <a:r>
              <a:rPr lang="en-GB" dirty="0"/>
              <a:t>The compelling question always seems to be, </a:t>
            </a:r>
            <a:r>
              <a:rPr lang="en-GB" b="1" dirty="0"/>
              <a:t>What is the message? </a:t>
            </a:r>
            <a:r>
              <a:rPr lang="en-GB" dirty="0"/>
              <a:t>Or, </a:t>
            </a:r>
            <a:r>
              <a:rPr lang="en-GB" b="1" dirty="0"/>
              <a:t>What is the movie about? </a:t>
            </a:r>
          </a:p>
        </p:txBody>
      </p:sp>
    </p:spTree>
    <p:extLst>
      <p:ext uri="{BB962C8B-B14F-4D97-AF65-F5344CB8AC3E}">
        <p14:creationId xmlns:p14="http://schemas.microsoft.com/office/powerpoint/2010/main" val="1801654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A59AE-54C1-454E-9B5B-CB9AB7AA66F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B5182E0-A9AD-4725-A233-1261C248BFA4}"/>
              </a:ext>
            </a:extLst>
          </p:cNvPr>
          <p:cNvSpPr>
            <a:spLocks noGrp="1"/>
          </p:cNvSpPr>
          <p:nvPr>
            <p:ph idx="1"/>
          </p:nvPr>
        </p:nvSpPr>
        <p:spPr/>
        <p:txBody>
          <a:bodyPr/>
          <a:lstStyle/>
          <a:p>
            <a:r>
              <a:rPr lang="en-GB" dirty="0"/>
              <a:t>But, of course, what the media ecologist wants to know is </a:t>
            </a:r>
          </a:p>
          <a:p>
            <a:r>
              <a:rPr lang="en-GB" b="1" dirty="0"/>
              <a:t>how media environments work</a:t>
            </a:r>
          </a:p>
          <a:p>
            <a:r>
              <a:rPr lang="en-GB" b="1" dirty="0"/>
              <a:t>how they structure what we see and say, and, therefore, do</a:t>
            </a:r>
          </a:p>
          <a:p>
            <a:r>
              <a:rPr lang="en-GB" b="1" dirty="0"/>
              <a:t>and how this structuring changes as the media themselves move from one environment to another.</a:t>
            </a:r>
            <a:r>
              <a:rPr lang="en-GB" dirty="0"/>
              <a:t> </a:t>
            </a:r>
          </a:p>
        </p:txBody>
      </p:sp>
    </p:spTree>
    <p:extLst>
      <p:ext uri="{BB962C8B-B14F-4D97-AF65-F5344CB8AC3E}">
        <p14:creationId xmlns:p14="http://schemas.microsoft.com/office/powerpoint/2010/main" val="4083495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B3351-D07A-48D9-AC91-3EC33F006B0B}"/>
              </a:ext>
            </a:extLst>
          </p:cNvPr>
          <p:cNvSpPr>
            <a:spLocks noGrp="1"/>
          </p:cNvSpPr>
          <p:nvPr>
            <p:ph type="title"/>
          </p:nvPr>
        </p:nvSpPr>
        <p:spPr/>
        <p:txBody>
          <a:bodyPr/>
          <a:lstStyle/>
          <a:p>
            <a:r>
              <a:rPr lang="en-GB" b="1" dirty="0"/>
              <a:t>Big questions but never answered…</a:t>
            </a:r>
          </a:p>
        </p:txBody>
      </p:sp>
      <p:sp>
        <p:nvSpPr>
          <p:cNvPr id="3" name="Content Placeholder 2">
            <a:extLst>
              <a:ext uri="{FF2B5EF4-FFF2-40B4-BE49-F238E27FC236}">
                <a16:creationId xmlns:a16="http://schemas.microsoft.com/office/drawing/2014/main" id="{CAC796D2-EF27-4F6D-8497-72DDF0090A62}"/>
              </a:ext>
            </a:extLst>
          </p:cNvPr>
          <p:cNvSpPr>
            <a:spLocks noGrp="1"/>
          </p:cNvSpPr>
          <p:nvPr>
            <p:ph idx="1"/>
          </p:nvPr>
        </p:nvSpPr>
        <p:spPr/>
        <p:txBody>
          <a:bodyPr/>
          <a:lstStyle/>
          <a:p>
            <a:r>
              <a:rPr lang="en-GB" dirty="0"/>
              <a:t>In what ways does technology generate social change?” </a:t>
            </a:r>
          </a:p>
          <a:p>
            <a:r>
              <a:rPr lang="en-GB" dirty="0"/>
              <a:t>“What are the consequences of new communication environments—from computers to communes—for education, politics, literature, and religion?”</a:t>
            </a:r>
          </a:p>
          <a:p>
            <a:r>
              <a:rPr lang="en-GB" dirty="0"/>
              <a:t>“In what ways do speeded-up communication environments affect interpersonal relationships?” </a:t>
            </a:r>
          </a:p>
          <a:p>
            <a:r>
              <a:rPr lang="en-GB" dirty="0"/>
              <a:t>“What role does language itself play in conserving social institutions?”</a:t>
            </a:r>
          </a:p>
          <a:p>
            <a:endParaRPr lang="en-GB" dirty="0"/>
          </a:p>
        </p:txBody>
      </p:sp>
    </p:spTree>
    <p:extLst>
      <p:ext uri="{BB962C8B-B14F-4D97-AF65-F5344CB8AC3E}">
        <p14:creationId xmlns:p14="http://schemas.microsoft.com/office/powerpoint/2010/main" val="3863029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0F817-EB4E-4F07-B2EF-798FECDF0F5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A587F5D-CECA-4879-AC8C-407BDFD16A3D}"/>
              </a:ext>
            </a:extLst>
          </p:cNvPr>
          <p:cNvSpPr>
            <a:spLocks noGrp="1"/>
          </p:cNvSpPr>
          <p:nvPr>
            <p:ph idx="1"/>
          </p:nvPr>
        </p:nvSpPr>
        <p:spPr/>
        <p:txBody>
          <a:bodyPr/>
          <a:lstStyle/>
          <a:p>
            <a:r>
              <a:rPr lang="en-US" dirty="0"/>
              <a:t>Here is a clear analogy to illustrate Postman’s metaphor: </a:t>
            </a:r>
          </a:p>
          <a:p>
            <a:endParaRPr lang="en-US" dirty="0"/>
          </a:p>
          <a:p>
            <a:r>
              <a:rPr lang="en-US" dirty="0"/>
              <a:t>“If in biology a ‘medium’ is something in which a bacterial culture grows (as in a Petri dish), in media ecology, the medium is ‘a technology within which a [human] culture grows’. </a:t>
            </a:r>
          </a:p>
          <a:p>
            <a:endParaRPr lang="en-US" dirty="0"/>
          </a:p>
          <a:p>
            <a:r>
              <a:rPr lang="en-US" dirty="0"/>
              <a:t>If we look to recent history, we can examine the growth of our culture as it grew within the medium of the personal computer. </a:t>
            </a:r>
          </a:p>
        </p:txBody>
      </p:sp>
    </p:spTree>
    <p:extLst>
      <p:ext uri="{BB962C8B-B14F-4D97-AF65-F5344CB8AC3E}">
        <p14:creationId xmlns:p14="http://schemas.microsoft.com/office/powerpoint/2010/main" val="2668989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11247-D473-494B-9CB4-045DA889A73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8B00358-2523-40B4-8156-FCBC651C86FD}"/>
              </a:ext>
            </a:extLst>
          </p:cNvPr>
          <p:cNvSpPr>
            <a:spLocks noGrp="1"/>
          </p:cNvSpPr>
          <p:nvPr>
            <p:ph idx="1"/>
          </p:nvPr>
        </p:nvSpPr>
        <p:spPr/>
        <p:txBody>
          <a:bodyPr>
            <a:normAutofit/>
          </a:bodyPr>
          <a:lstStyle/>
          <a:p>
            <a:r>
              <a:rPr lang="en-US" dirty="0"/>
              <a:t>Media ecology is the study of media as environments within which people’s sense-making experience manifests itself through and in communication. </a:t>
            </a:r>
          </a:p>
          <a:p>
            <a:r>
              <a:rPr lang="en-US" dirty="0"/>
              <a:t>Media ecologists do not confine their study of media as mere object, instead, they examine media, or forms of communication, as physical, sensorial, perceptual and symbolic environments or structures in which people make sense of their world. </a:t>
            </a:r>
          </a:p>
        </p:txBody>
      </p:sp>
    </p:spTree>
    <p:extLst>
      <p:ext uri="{BB962C8B-B14F-4D97-AF65-F5344CB8AC3E}">
        <p14:creationId xmlns:p14="http://schemas.microsoft.com/office/powerpoint/2010/main" val="819880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A51A4-00A9-458F-A046-1C6071AB744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F54E539-D3E9-41CD-99AF-E7D38A9653C7}"/>
              </a:ext>
            </a:extLst>
          </p:cNvPr>
          <p:cNvSpPr>
            <a:spLocks noGrp="1"/>
          </p:cNvSpPr>
          <p:nvPr>
            <p:ph idx="1"/>
          </p:nvPr>
        </p:nvSpPr>
        <p:spPr/>
        <p:txBody>
          <a:bodyPr/>
          <a:lstStyle/>
          <a:p>
            <a:r>
              <a:rPr lang="en-US" dirty="0"/>
              <a:t>What is media ecology? </a:t>
            </a:r>
          </a:p>
          <a:p>
            <a:r>
              <a:rPr lang="en-US" dirty="0"/>
              <a:t>the matter of how media of communication affect human, perception, understanding, feeling, and value; and how our interaction with media facilitates or impedes our chances of survival (</a:t>
            </a:r>
            <a:r>
              <a:rPr lang="en-US" dirty="0" err="1"/>
              <a:t>Valcanis</a:t>
            </a:r>
            <a:r>
              <a:rPr lang="en-US" dirty="0"/>
              <a:t> 2011 ) </a:t>
            </a:r>
          </a:p>
          <a:p>
            <a:r>
              <a:rPr lang="en-US" b="1" dirty="0"/>
              <a:t>Ecology implies studies of environments; their structure, content, and impact on people (</a:t>
            </a:r>
            <a:r>
              <a:rPr lang="en-US" b="1" dirty="0" err="1"/>
              <a:t>Valcanis</a:t>
            </a:r>
            <a:r>
              <a:rPr lang="en-US" b="1" dirty="0"/>
              <a:t> 2011). </a:t>
            </a:r>
          </a:p>
          <a:p>
            <a:r>
              <a:rPr lang="en-US" b="1" dirty="0"/>
              <a:t>Human technological impact on natural environments. </a:t>
            </a:r>
          </a:p>
        </p:txBody>
      </p:sp>
    </p:spTree>
    <p:extLst>
      <p:ext uri="{BB962C8B-B14F-4D97-AF65-F5344CB8AC3E}">
        <p14:creationId xmlns:p14="http://schemas.microsoft.com/office/powerpoint/2010/main" val="3424366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4C95D-8418-4A9F-85A4-75B85C64143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1A468F5-CFB5-445A-9615-A98C9322607B}"/>
              </a:ext>
            </a:extLst>
          </p:cNvPr>
          <p:cNvSpPr>
            <a:spLocks noGrp="1"/>
          </p:cNvSpPr>
          <p:nvPr>
            <p:ph idx="1"/>
          </p:nvPr>
        </p:nvSpPr>
        <p:spPr/>
        <p:txBody>
          <a:bodyPr/>
          <a:lstStyle/>
          <a:p>
            <a:r>
              <a:rPr lang="en-US" dirty="0"/>
              <a:t>The origin of the term is not entirely clear, it is generally agreed that the two words were first put together by H. Marshall McLuhan in the late 1960s. </a:t>
            </a:r>
          </a:p>
          <a:p>
            <a:r>
              <a:rPr lang="en-US" dirty="0"/>
              <a:t>Later Neil Postman has established the program on Media ecology. </a:t>
            </a:r>
          </a:p>
          <a:p>
            <a:endParaRPr lang="en-GB" dirty="0"/>
          </a:p>
        </p:txBody>
      </p:sp>
    </p:spTree>
    <p:extLst>
      <p:ext uri="{BB962C8B-B14F-4D97-AF65-F5344CB8AC3E}">
        <p14:creationId xmlns:p14="http://schemas.microsoft.com/office/powerpoint/2010/main" val="1607287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EBD04-47A0-4697-9846-0B3EE3F4A48A}"/>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9D1047C4-43A8-4D1D-9029-3B83B767214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10515599" cy="5811838"/>
          </a:xfrm>
        </p:spPr>
      </p:pic>
    </p:spTree>
    <p:extLst>
      <p:ext uri="{BB962C8B-B14F-4D97-AF65-F5344CB8AC3E}">
        <p14:creationId xmlns:p14="http://schemas.microsoft.com/office/powerpoint/2010/main" val="2670165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3B61A-7DD5-4D4C-97C8-7114D304DBCC}"/>
              </a:ext>
            </a:extLst>
          </p:cNvPr>
          <p:cNvSpPr>
            <a:spLocks noGrp="1"/>
          </p:cNvSpPr>
          <p:nvPr>
            <p:ph type="title"/>
          </p:nvPr>
        </p:nvSpPr>
        <p:spPr/>
        <p:txBody>
          <a:bodyPr/>
          <a:lstStyle/>
          <a:p>
            <a:endParaRPr lang="en-GB"/>
          </a:p>
        </p:txBody>
      </p:sp>
      <p:pic>
        <p:nvPicPr>
          <p:cNvPr id="4" name="Content Placeholder 3">
            <a:extLst>
              <a:ext uri="{FF2B5EF4-FFF2-40B4-BE49-F238E27FC236}">
                <a16:creationId xmlns:a16="http://schemas.microsoft.com/office/drawing/2014/main" id="{4CACC1F8-EFD8-43B7-8924-729E64468ECE}"/>
              </a:ext>
            </a:extLst>
          </p:cNvPr>
          <p:cNvPicPr>
            <a:picLocks noGrp="1" noChangeAspect="1"/>
          </p:cNvPicPr>
          <p:nvPr>
            <p:ph idx="1"/>
          </p:nvPr>
        </p:nvPicPr>
        <p:blipFill>
          <a:blip r:embed="rId2"/>
          <a:stretch>
            <a:fillRect/>
          </a:stretch>
        </p:blipFill>
        <p:spPr>
          <a:xfrm>
            <a:off x="838200" y="365125"/>
            <a:ext cx="10515599" cy="5811838"/>
          </a:xfrm>
          <a:prstGeom prst="rect">
            <a:avLst/>
          </a:prstGeom>
        </p:spPr>
      </p:pic>
    </p:spTree>
    <p:extLst>
      <p:ext uri="{BB962C8B-B14F-4D97-AF65-F5344CB8AC3E}">
        <p14:creationId xmlns:p14="http://schemas.microsoft.com/office/powerpoint/2010/main" val="34652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DA4D0-3BDA-4C34-ACAF-8E574084EE60}"/>
              </a:ext>
            </a:extLst>
          </p:cNvPr>
          <p:cNvSpPr>
            <a:spLocks noGrp="1"/>
          </p:cNvSpPr>
          <p:nvPr>
            <p:ph type="title"/>
          </p:nvPr>
        </p:nvSpPr>
        <p:spPr/>
        <p:txBody>
          <a:bodyPr/>
          <a:lstStyle/>
          <a:p>
            <a:r>
              <a:rPr lang="en-GB" dirty="0"/>
              <a:t>Media ecology concept by Marshal McLuhan </a:t>
            </a:r>
          </a:p>
        </p:txBody>
      </p:sp>
      <p:sp>
        <p:nvSpPr>
          <p:cNvPr id="3" name="Content Placeholder 2">
            <a:extLst>
              <a:ext uri="{FF2B5EF4-FFF2-40B4-BE49-F238E27FC236}">
                <a16:creationId xmlns:a16="http://schemas.microsoft.com/office/drawing/2014/main" id="{130EDF31-A190-4FC8-8460-68F85756DC98}"/>
              </a:ext>
            </a:extLst>
          </p:cNvPr>
          <p:cNvSpPr>
            <a:spLocks noGrp="1"/>
          </p:cNvSpPr>
          <p:nvPr>
            <p:ph idx="1"/>
          </p:nvPr>
        </p:nvSpPr>
        <p:spPr/>
        <p:txBody>
          <a:bodyPr/>
          <a:lstStyle/>
          <a:p>
            <a:r>
              <a:rPr lang="en-US" dirty="0"/>
              <a:t>In the 1960’s, Marshall McLuhan was an English professor at the University of Toronto. </a:t>
            </a:r>
          </a:p>
          <a:p>
            <a:r>
              <a:rPr lang="en-US" dirty="0"/>
              <a:t>His theory suggests that media should be understood ecologically. </a:t>
            </a:r>
          </a:p>
          <a:p>
            <a:r>
              <a:rPr lang="en-US" dirty="0"/>
              <a:t>Changes in technology alter the symbolic environment—the socially  constructed, sensory world of meanings that in turn shapes our  perceptions, experiences, attitudes, and behavior.</a:t>
            </a:r>
          </a:p>
          <a:p>
            <a:r>
              <a:rPr lang="en-US" b="1" dirty="0"/>
              <a:t>Symbolic environment:</a:t>
            </a:r>
            <a:r>
              <a:rPr lang="en-US" dirty="0"/>
              <a:t> The socially constructed, sensory world of meanings. </a:t>
            </a:r>
          </a:p>
          <a:p>
            <a:endParaRPr lang="en-GB" dirty="0"/>
          </a:p>
        </p:txBody>
      </p:sp>
    </p:spTree>
    <p:extLst>
      <p:ext uri="{BB962C8B-B14F-4D97-AF65-F5344CB8AC3E}">
        <p14:creationId xmlns:p14="http://schemas.microsoft.com/office/powerpoint/2010/main" val="26718973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3672</TotalTime>
  <Words>1179</Words>
  <Application>Microsoft Office PowerPoint</Application>
  <PresentationFormat>Widescreen</PresentationFormat>
  <Paragraphs>68</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New Media Ecology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Media ecology concept by Marshal McLuhan </vt:lpstr>
      <vt:lpstr>The Medium is the Message </vt:lpstr>
      <vt:lpstr>A Media Analysis of Human History</vt:lpstr>
      <vt:lpstr>PowerPoint Presentation</vt:lpstr>
      <vt:lpstr>Hot and cool media </vt:lpstr>
      <vt:lpstr>PowerPoint Presentation</vt:lpstr>
      <vt:lpstr>PowerPoint Presentation</vt:lpstr>
      <vt:lpstr>Media Ecology by Neil Postman </vt:lpstr>
      <vt:lpstr>PowerPoint Presentation</vt:lpstr>
      <vt:lpstr>PowerPoint Presentation</vt:lpstr>
      <vt:lpstr>How does technology affect human perception, feeling, and value?</vt:lpstr>
      <vt:lpstr>PowerPoint Presentation</vt:lpstr>
      <vt:lpstr>PowerPoint Presentation</vt:lpstr>
      <vt:lpstr>PowerPoint Presentation</vt:lpstr>
      <vt:lpstr>Big questions but never answered…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Media Ecology</dc:title>
  <dc:creator>Geeta Kashyap</dc:creator>
  <cp:lastModifiedBy>Geeta Kashyap</cp:lastModifiedBy>
  <cp:revision>57</cp:revision>
  <dcterms:created xsi:type="dcterms:W3CDTF">2019-01-23T04:43:02Z</dcterms:created>
  <dcterms:modified xsi:type="dcterms:W3CDTF">2020-01-22T15:42:20Z</dcterms:modified>
</cp:coreProperties>
</file>